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8" r:id="rId1"/>
  </p:sldMasterIdLst>
  <p:notesMasterIdLst>
    <p:notesMasterId r:id="rId14"/>
  </p:notesMasterIdLst>
  <p:sldIdLst>
    <p:sldId id="283" r:id="rId2"/>
    <p:sldId id="284" r:id="rId3"/>
    <p:sldId id="270" r:id="rId4"/>
    <p:sldId id="268" r:id="rId5"/>
    <p:sldId id="285" r:id="rId6"/>
    <p:sldId id="263" r:id="rId7"/>
    <p:sldId id="286" r:id="rId8"/>
    <p:sldId id="281" r:id="rId9"/>
    <p:sldId id="282" r:id="rId10"/>
    <p:sldId id="287" r:id="rId11"/>
    <p:sldId id="288" r:id="rId12"/>
    <p:sldId id="280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FCC1"/>
    <a:srgbClr val="FEF5D2"/>
    <a:srgbClr val="FEEEB4"/>
    <a:srgbClr val="000099"/>
    <a:srgbClr val="FFCC00"/>
    <a:srgbClr val="FFFF00"/>
    <a:srgbClr val="CC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1C342A-A0D3-4C28-84B2-68C45F3740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62308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D22A8-D1AF-495E-A638-3780C1953519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3EB006-F972-4848-9D78-D2E412C2DB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8219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152400"/>
            <a:ext cx="61722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667000" y="1752600"/>
            <a:ext cx="30099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9300" y="1752600"/>
            <a:ext cx="30099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477000"/>
            <a:ext cx="13716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3B282-2502-4B65-BBDB-1768C4C951A5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67000" y="6477000"/>
            <a:ext cx="48006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553200"/>
            <a:ext cx="533400" cy="304800"/>
          </a:xfrm>
        </p:spPr>
        <p:txBody>
          <a:bodyPr/>
          <a:lstStyle>
            <a:lvl1pPr>
              <a:defRPr/>
            </a:lvl1pPr>
          </a:lstStyle>
          <a:p>
            <a:fld id="{11EB615A-B5F6-4898-A182-454679F53A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000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BD660DC-3B5A-430F-B9DF-D506A441D559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Free template from www.brainybetty.com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C4BF9-89B9-4111-92E8-841FF58703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2351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403CA6-6514-4C8A-BDBB-E89BAA2B2CF0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Free template from www.brainybetty.com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E1060-31E5-450C-939C-4FE668A8E6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0688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6B44F9-BD4D-49F1-87FE-8CE800C48CF9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Free template from www.brainybetty.com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051EF-69FD-4E07-9B60-26DF47FE95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815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4C68E-D22A-46D1-B0B0-0D6A393DEB3B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1F6F0-A9D1-48A4-B6FC-480154E8A6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571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454602-FE05-46F8-8825-F9F4EAD075FA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Free template from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09634-4546-4659-A557-E92A38EA09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8693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1330642500 h 588"/>
              <a:gd name="T6" fmla="*/ 2091905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E4B7734-90F1-48C9-B5C2-546FB029AAB8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Free template from www.brainybetty.com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8F489E-7974-45DB-91D4-9A11B19448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0897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BED44-D1C7-4F75-94D9-890FE96346F1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4A1ED-C043-4BEE-887B-C1F8977979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5222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9F972-8F7F-4DBA-A813-78625C30D3C8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A7C19C-129E-4797-829F-94E2D751E1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0577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1330642500 h 588"/>
              <a:gd name="T6" fmla="*/ 2091905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fld id="{84D8F954-C48A-4CB3-8B86-7B8381079EE3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r>
              <a:rPr lang="en-US"/>
              <a:t>Free template from www.brainybetty.com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27A77A9F-781F-41C5-A849-3424E82F85B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8" r:id="rId2"/>
    <p:sldLayoutId id="2147483789" r:id="rId3"/>
    <p:sldLayoutId id="2147483790" r:id="rId4"/>
    <p:sldLayoutId id="2147483785" r:id="rId5"/>
    <p:sldLayoutId id="2147483791" r:id="rId6"/>
    <p:sldLayoutId id="2147483792" r:id="rId7"/>
    <p:sldLayoutId id="2147483786" r:id="rId8"/>
    <p:sldLayoutId id="2147483787" r:id="rId9"/>
    <p:sldLayoutId id="2147483793" r:id="rId10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youtube.com/watch?v=8gvJzrjwjds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/>
              <a:t>Potential energy is the ____________to potentially do work. Ex. a ball at the top of a hill has _____________energy, rolling down the hill uses up the energy, at the bottom of the hill the ball can do nothing.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81000" y="599209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CA" dirty="0" smtClean="0"/>
              <a:t>Potential Difference</a:t>
            </a:r>
            <a:endParaRPr lang="en-CA" dirty="0"/>
          </a:p>
        </p:txBody>
      </p:sp>
      <p:sp>
        <p:nvSpPr>
          <p:cNvPr id="9220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05B2A03-18C6-4182-A831-F53D5D38E2CF}" type="datetime1">
              <a:rPr lang="en-US" altLang="en-US" smtClean="0"/>
              <a:pPr eaLnBrk="1" hangingPunct="1"/>
              <a:t>4/7/2015</a:t>
            </a:fld>
            <a:endParaRPr lang="en-US" altLang="en-US" smtClean="0"/>
          </a:p>
        </p:txBody>
      </p:sp>
      <p:sp>
        <p:nvSpPr>
          <p:cNvPr id="922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Free template from www.brainybetty.com</a:t>
            </a:r>
          </a:p>
        </p:txBody>
      </p:sp>
      <p:sp>
        <p:nvSpPr>
          <p:cNvPr id="922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49D7E82-D242-4D91-9EFE-F1CB4758CA64}" type="slidenum">
              <a:rPr lang="en-US" altLang="en-US"/>
              <a:pPr eaLnBrk="1" hangingPunct="1"/>
              <a:t>1</a:t>
            </a:fld>
            <a:endParaRPr lang="en-US" altLang="en-US"/>
          </a:p>
        </p:txBody>
      </p:sp>
      <p:pic>
        <p:nvPicPr>
          <p:cNvPr id="92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10000"/>
            <a:ext cx="500062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/>
          </p:cNvSpPr>
          <p:nvPr/>
        </p:nvSpPr>
        <p:spPr bwMode="auto">
          <a:xfrm>
            <a:off x="228600" y="152400"/>
            <a:ext cx="8229600" cy="7897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eaLnBrk="1" hangingPunct="1">
              <a:defRPr/>
            </a:pPr>
            <a:r>
              <a:rPr lang="en-US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2.6 Resistance and Voltage</a:t>
            </a:r>
            <a:endParaRPr lang="en-US" sz="2400" dirty="0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/>
          <p:cNvSpPr>
            <a:spLocks noGrp="1"/>
          </p:cNvSpPr>
          <p:nvPr>
            <p:ph idx="1"/>
          </p:nvPr>
        </p:nvSpPr>
        <p:spPr>
          <a:xfrm>
            <a:off x="457200" y="685800"/>
            <a:ext cx="5715000" cy="4525963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An ammeter is always connected in _________</a:t>
            </a:r>
          </a:p>
          <a:p>
            <a:pPr eaLnBrk="1" hangingPunct="1"/>
            <a:r>
              <a:rPr lang="en-CA" altLang="en-US" dirty="0" smtClean="0"/>
              <a:t>A voltmeter is always connected in _________</a:t>
            </a:r>
          </a:p>
          <a:p>
            <a:pPr eaLnBrk="1" hangingPunct="1"/>
            <a:endParaRPr lang="en-CA" altLang="en-US" dirty="0" smtClean="0"/>
          </a:p>
          <a:p>
            <a:pPr eaLnBrk="1" hangingPunct="1"/>
            <a:r>
              <a:rPr lang="en-CA" altLang="en-US" dirty="0" smtClean="0"/>
              <a:t>Lets </a:t>
            </a:r>
            <a:r>
              <a:rPr lang="en-CA" altLang="en-US" dirty="0" smtClean="0">
                <a:hlinkClick r:id="rId2"/>
              </a:rPr>
              <a:t>review</a:t>
            </a:r>
            <a:r>
              <a:rPr lang="en-CA" altLang="en-US" dirty="0" smtClean="0"/>
              <a:t>.</a:t>
            </a:r>
          </a:p>
          <a:p>
            <a:pPr eaLnBrk="1" hangingPunct="1"/>
            <a:endParaRPr lang="en-CA" altLang="en-US" dirty="0" smtClean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81000"/>
            <a:ext cx="2127250" cy="254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effectLst/>
              </a:rPr>
              <a:t>Do activity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458200" cy="4525962"/>
          </a:xfrm>
        </p:spPr>
        <p:txBody>
          <a:bodyPr/>
          <a:lstStyle/>
          <a:p>
            <a:r>
              <a:rPr lang="en-US" altLang="en-US" dirty="0" smtClean="0"/>
              <a:t>Circuit A – Design a circuit diagram where the two bulbs can be either all on or all off.</a:t>
            </a:r>
          </a:p>
          <a:p>
            <a:endParaRPr lang="en-US" altLang="en-US" dirty="0"/>
          </a:p>
          <a:p>
            <a:r>
              <a:rPr lang="en-US" altLang="en-US" dirty="0" smtClean="0"/>
              <a:t>Circuit B – Design a current where each of the two bulbs can be turned off and on individually</a:t>
            </a:r>
          </a:p>
          <a:p>
            <a:endParaRPr lang="en-US" altLang="en-US" dirty="0"/>
          </a:p>
          <a:p>
            <a:r>
              <a:rPr lang="en-US" altLang="en-US" dirty="0" smtClean="0"/>
              <a:t>Circuit C – Design a diagram where two bulbs can be turned off while one stays 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mtClean="0">
                <a:effectLst/>
              </a:rPr>
              <a:t>Home work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Read p. 441 – 443</a:t>
            </a:r>
          </a:p>
          <a:p>
            <a:pPr lvl="1" eaLnBrk="1" hangingPunct="1"/>
            <a:r>
              <a:rPr lang="en-US" altLang="en-US" dirty="0" smtClean="0"/>
              <a:t>Do P. 442 #1 to 3</a:t>
            </a:r>
          </a:p>
          <a:p>
            <a:pPr eaLnBrk="1" hangingPunct="1"/>
            <a:r>
              <a:rPr lang="en-US" altLang="en-US" dirty="0" smtClean="0"/>
              <a:t>Read p. 448 – 453</a:t>
            </a:r>
          </a:p>
          <a:p>
            <a:pPr lvl="1" eaLnBrk="1" hangingPunct="1"/>
            <a:r>
              <a:rPr lang="en-US" altLang="en-US" dirty="0" smtClean="0"/>
              <a:t>Do p. 458 #1 to 4</a:t>
            </a:r>
          </a:p>
          <a:p>
            <a:pPr lvl="1" eaLnBrk="1" hangingPunct="1"/>
            <a:r>
              <a:rPr lang="en-US" altLang="en-US" dirty="0" smtClean="0"/>
              <a:t>Do p. 453 #1 to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/>
              <a:t>Electric energy is similar, at the cell (battery) it can do lots of work and that work can light a light bulb.</a:t>
            </a:r>
          </a:p>
          <a:p>
            <a:pPr eaLnBrk="1" hangingPunct="1"/>
            <a:r>
              <a:rPr lang="en-CA" altLang="en-US" dirty="0" smtClean="0"/>
              <a:t>After lighting the light bulb though, it __________ some energy – just as the ball did after it rolled down the hill</a:t>
            </a:r>
          </a:p>
          <a:p>
            <a:pPr eaLnBrk="1" hangingPunct="1"/>
            <a:r>
              <a:rPr lang="en-CA" altLang="en-US" dirty="0" smtClean="0"/>
              <a:t>This </a:t>
            </a:r>
            <a:r>
              <a:rPr lang="en-CA" altLang="en-US" b="1" dirty="0" smtClean="0"/>
              <a:t>difference in energy </a:t>
            </a:r>
            <a:r>
              <a:rPr lang="en-CA" altLang="en-US" dirty="0" smtClean="0"/>
              <a:t>is called the </a:t>
            </a:r>
            <a:r>
              <a:rPr lang="en-CA" altLang="en-US" b="1" dirty="0" smtClean="0"/>
              <a:t>potential difference</a:t>
            </a:r>
            <a:r>
              <a:rPr lang="en-CA" altLang="en-US" dirty="0" smtClean="0"/>
              <a:t> or more commonly, </a:t>
            </a:r>
            <a:r>
              <a:rPr lang="en-CA" altLang="en-US" b="1" dirty="0" smtClean="0"/>
              <a:t>________________________</a:t>
            </a:r>
            <a:r>
              <a:rPr lang="en-CA" altLang="en-US" dirty="0" smtClean="0"/>
              <a:t>.</a:t>
            </a:r>
          </a:p>
        </p:txBody>
      </p:sp>
      <p:sp>
        <p:nvSpPr>
          <p:cNvPr id="10244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91042EF-7CFF-4A0F-826C-109152378842}" type="datetime1">
              <a:rPr lang="en-US" altLang="en-US" smtClean="0"/>
              <a:pPr eaLnBrk="1" hangingPunct="1"/>
              <a:t>4/7/2015</a:t>
            </a:fld>
            <a:endParaRPr lang="en-US" altLang="en-US" smtClean="0"/>
          </a:p>
        </p:txBody>
      </p:sp>
      <p:sp>
        <p:nvSpPr>
          <p:cNvPr id="1024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Free template from www.brainybetty.com</a:t>
            </a:r>
          </a:p>
        </p:txBody>
      </p:sp>
      <p:sp>
        <p:nvSpPr>
          <p:cNvPr id="1024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B25AAAF-A037-4C34-8037-C2619DB77362}" type="slidenum">
              <a:rPr lang="en-US" altLang="en-US"/>
              <a:pPr eaLnBrk="1" hangingPunct="1"/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/>
            <a:r>
              <a:rPr lang="en-CA" altLang="en-US" sz="2800" b="1" dirty="0" smtClean="0">
                <a:solidFill>
                  <a:schemeClr val="hlink"/>
                </a:solidFill>
              </a:rPr>
              <a:t>Potential difference</a:t>
            </a:r>
            <a:r>
              <a:rPr lang="en-CA" altLang="en-US" sz="2800" dirty="0" smtClean="0"/>
              <a:t> (voltage)</a:t>
            </a:r>
          </a:p>
          <a:p>
            <a:pPr eaLnBrk="1" hangingPunct="1">
              <a:buFont typeface="Wingdings 3" panose="05040102010807070707" pitchFamily="18" charset="2"/>
              <a:buNone/>
            </a:pPr>
            <a:r>
              <a:rPr lang="en-CA" altLang="en-US" sz="2800" dirty="0" smtClean="0"/>
              <a:t> is measured using a __________. </a:t>
            </a:r>
          </a:p>
          <a:p>
            <a:pPr eaLnBrk="1" hangingPunct="1"/>
            <a:endParaRPr lang="en-CA" altLang="en-US" sz="2800" dirty="0" smtClean="0"/>
          </a:p>
          <a:p>
            <a:pPr eaLnBrk="1" hangingPunct="1"/>
            <a:endParaRPr lang="en-CA" altLang="en-US" sz="2800" dirty="0" smtClean="0"/>
          </a:p>
          <a:p>
            <a:pPr eaLnBrk="1" hangingPunct="1"/>
            <a:r>
              <a:rPr lang="en-CA" altLang="en-US" sz="2800" dirty="0" smtClean="0"/>
              <a:t>The </a:t>
            </a:r>
            <a:r>
              <a:rPr lang="en-CA" altLang="en-US" sz="2800" b="1" dirty="0" smtClean="0">
                <a:solidFill>
                  <a:schemeClr val="hlink"/>
                </a:solidFill>
              </a:rPr>
              <a:t>voltmeter must be connected in _________________ </a:t>
            </a:r>
            <a:r>
              <a:rPr lang="en-CA" altLang="en-US" sz="2800" dirty="0" smtClean="0"/>
              <a:t>to measure the electric potential energy that the _______________ have </a:t>
            </a:r>
            <a:r>
              <a:rPr lang="en-CA" altLang="en-US" sz="2800" i="1" dirty="0" smtClean="0"/>
              <a:t>before</a:t>
            </a:r>
            <a:r>
              <a:rPr lang="en-CA" altLang="en-US" sz="2800" dirty="0" smtClean="0"/>
              <a:t> they enter the load, and </a:t>
            </a:r>
            <a:r>
              <a:rPr lang="en-CA" altLang="en-US" sz="2800" i="1" dirty="0" smtClean="0"/>
              <a:t>after</a:t>
            </a:r>
            <a:r>
              <a:rPr lang="en-CA" altLang="en-US" sz="2800" dirty="0" smtClean="0"/>
              <a:t> they exit the load.</a:t>
            </a:r>
            <a:r>
              <a:rPr lang="en-US" altLang="en-US" sz="2800" dirty="0" smtClean="0"/>
              <a:t> </a:t>
            </a:r>
          </a:p>
        </p:txBody>
      </p:sp>
      <p:sp>
        <p:nvSpPr>
          <p:cNvPr id="11267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20345BE-A445-42A4-B723-ADD93E20459B}" type="datetime1">
              <a:rPr lang="en-US" altLang="en-US" smtClean="0"/>
              <a:pPr eaLnBrk="1" hangingPunct="1"/>
              <a:t>4/7/2015</a:t>
            </a:fld>
            <a:endParaRPr lang="en-US" altLang="en-US" smtClean="0"/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B177D98-0E94-4844-A870-C9FE6E3FB7B8}" type="slidenum">
              <a:rPr lang="en-US" altLang="en-US"/>
              <a:pPr eaLnBrk="1" hangingPunct="1"/>
              <a:t>3</a:t>
            </a:fld>
            <a:endParaRPr lang="en-US" altLang="en-US"/>
          </a:p>
        </p:txBody>
      </p:sp>
      <p:pic>
        <p:nvPicPr>
          <p:cNvPr id="11269" name="Picture 10" descr="voltme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81000"/>
            <a:ext cx="26035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57200"/>
            <a:ext cx="8229600" cy="5951538"/>
          </a:xfrm>
        </p:spPr>
        <p:txBody>
          <a:bodyPr/>
          <a:lstStyle/>
          <a:p>
            <a:pPr eaLnBrk="1" hangingPunct="1"/>
            <a:r>
              <a:rPr lang="en-CA" altLang="en-US" sz="2800" dirty="0" smtClean="0"/>
              <a:t>Energy is measured in _____________ (J) (remember, it is measured before and after the load, therefore we calculate the difference).</a:t>
            </a:r>
          </a:p>
          <a:p>
            <a:pPr eaLnBrk="1" hangingPunct="1"/>
            <a:endParaRPr lang="en-CA" altLang="en-US" sz="2800" dirty="0" smtClean="0"/>
          </a:p>
          <a:p>
            <a:pPr eaLnBrk="1" hangingPunct="1"/>
            <a:endParaRPr lang="en-CA" altLang="en-US" sz="2800" dirty="0" smtClean="0"/>
          </a:p>
          <a:p>
            <a:pPr eaLnBrk="1" hangingPunct="1"/>
            <a:endParaRPr lang="en-CA" altLang="en-US" sz="2800" dirty="0" smtClean="0"/>
          </a:p>
          <a:p>
            <a:pPr eaLnBrk="1" hangingPunct="1"/>
            <a:endParaRPr lang="en-CA" altLang="en-US" sz="2800" dirty="0" smtClean="0"/>
          </a:p>
          <a:p>
            <a:pPr eaLnBrk="1" hangingPunct="1"/>
            <a:r>
              <a:rPr lang="en-US" altLang="en-US" sz="2800" dirty="0" smtClean="0"/>
              <a:t>This change in energy (J) is calculated per charge of electrons (C).</a:t>
            </a:r>
          </a:p>
          <a:p>
            <a:pPr eaLnBrk="1" hangingPunct="1">
              <a:buFontTx/>
              <a:buNone/>
            </a:pPr>
            <a:endParaRPr lang="en-US" altLang="en-US" sz="2000" dirty="0" smtClean="0"/>
          </a:p>
          <a:p>
            <a:pPr eaLnBrk="1" hangingPunct="1">
              <a:buFontTx/>
              <a:buNone/>
            </a:pPr>
            <a:r>
              <a:rPr lang="en-US" altLang="en-US" sz="2000" dirty="0" smtClean="0"/>
              <a:t>Potential Difference (V) = 				</a:t>
            </a:r>
            <a:endParaRPr lang="en-CA" altLang="en-US" sz="3200" dirty="0" smtClean="0"/>
          </a:p>
          <a:p>
            <a:pPr eaLnBrk="1" hangingPunct="1"/>
            <a:endParaRPr lang="en-US" altLang="en-US" sz="2800" dirty="0" smtClean="0"/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A1997EA-714B-40FD-8E90-39A1148EA47E}" type="slidenum">
              <a:rPr lang="en-US" altLang="en-US"/>
              <a:pPr eaLnBrk="1" hangingPunct="1"/>
              <a:t>4</a:t>
            </a:fld>
            <a:endParaRPr lang="en-US" altLang="en-US"/>
          </a:p>
        </p:txBody>
      </p:sp>
      <p:pic>
        <p:nvPicPr>
          <p:cNvPr id="1229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62" y="1828800"/>
            <a:ext cx="1666875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7"/>
          <p:cNvSpPr>
            <a:spLocks noGrp="1"/>
          </p:cNvSpPr>
          <p:nvPr>
            <p:ph idx="1"/>
          </p:nvPr>
        </p:nvSpPr>
        <p:spPr>
          <a:xfrm>
            <a:off x="381000" y="1371601"/>
            <a:ext cx="8229600" cy="990600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What is the potential difference of an excellent conductor?</a:t>
            </a:r>
          </a:p>
        </p:txBody>
      </p:sp>
      <p:sp>
        <p:nvSpPr>
          <p:cNvPr id="13315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44A02FC-EAFC-4F4D-9EBF-01BCF3C568AA}" type="datetime1">
              <a:rPr lang="en-US" altLang="en-US" smtClean="0"/>
              <a:pPr eaLnBrk="1" hangingPunct="1"/>
              <a:t>4/7/2015</a:t>
            </a:fld>
            <a:endParaRPr lang="en-US" altLang="en-US" smtClean="0"/>
          </a:p>
        </p:txBody>
      </p:sp>
      <p:sp>
        <p:nvSpPr>
          <p:cNvPr id="1331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mtClean="0"/>
              <a:t>Free template from www.brainybetty.com</a:t>
            </a:r>
          </a:p>
        </p:txBody>
      </p:sp>
      <p:sp>
        <p:nvSpPr>
          <p:cNvPr id="1331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A5F9F5C-730D-4EC1-8C2A-AA2767D8E632}" type="slidenum">
              <a:rPr lang="en-US" altLang="en-US"/>
              <a:pPr eaLnBrk="1" hangingPunct="1"/>
              <a:t>5</a:t>
            </a:fld>
            <a:endParaRPr lang="en-US" altLang="en-US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53269" y="2743200"/>
            <a:ext cx="69342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The drop in potential in the conducting wires themselves is usually negligible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" descr="500px-Resistor_Carbon-film_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990742">
            <a:off x="3962400" y="4495800"/>
            <a:ext cx="4038600" cy="2422525"/>
          </a:xfrm>
        </p:spPr>
      </p:pic>
      <p:sp>
        <p:nvSpPr>
          <p:cNvPr id="34822" name="Rectangle 6"/>
          <p:cNvSpPr>
            <a:spLocks noGrp="1"/>
          </p:cNvSpPr>
          <p:nvPr>
            <p:ph type="title" idx="429496729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hlink"/>
                </a:solidFill>
                <a:effectLst/>
              </a:rPr>
              <a:t>Electrical Resistance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295400"/>
            <a:ext cx="76962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A </a:t>
            </a:r>
            <a:r>
              <a:rPr lang="en-US" altLang="en-US" sz="2800" b="1" dirty="0" smtClean="0">
                <a:solidFill>
                  <a:srgbClr val="C00000"/>
                </a:solidFill>
              </a:rPr>
              <a:t>________________ </a:t>
            </a:r>
            <a:r>
              <a:rPr lang="en-US" altLang="en-US" sz="2800" dirty="0" smtClean="0"/>
              <a:t>can </a:t>
            </a:r>
            <a:r>
              <a:rPr lang="en-US" altLang="en-US" sz="2800" u="sng" dirty="0" smtClean="0"/>
              <a:t>decrease</a:t>
            </a:r>
            <a:r>
              <a:rPr lang="en-US" altLang="en-US" sz="2800" dirty="0" smtClean="0"/>
              <a:t> the electric current and convert the electrical energy to other forms of energy.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____________ the resistance, the more the potential drops (that is the potential difference gets bigger), as more energy is required to __________ a current through the wire.</a:t>
            </a:r>
          </a:p>
          <a:p>
            <a:pPr eaLnBrk="1" hangingPunct="1">
              <a:lnSpc>
                <a:spcPct val="90000"/>
              </a:lnSpc>
            </a:pPr>
            <a:endParaRPr lang="en-US" altLang="en-US" sz="2500" dirty="0" smtClean="0"/>
          </a:p>
        </p:txBody>
      </p:sp>
      <p:sp>
        <p:nvSpPr>
          <p:cNvPr id="1434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A096358-87CE-46B8-8E93-57AE17315B34}" type="slidenum">
              <a:rPr lang="en-US" altLang="en-US"/>
              <a:pPr eaLnBrk="1" hangingPunct="1"/>
              <a:t>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/>
              <a:t>Circuit diagrams use common symbols to represent components of an electric circuit.</a:t>
            </a:r>
          </a:p>
          <a:p>
            <a:pPr eaLnBrk="1" hangingPunct="1"/>
            <a:r>
              <a:rPr lang="en-CA" altLang="en-US" dirty="0" smtClean="0"/>
              <a:t>In a </a:t>
            </a:r>
            <a:r>
              <a:rPr lang="en-CA" altLang="en-US" b="1" dirty="0" smtClean="0"/>
              <a:t>__________________  circuit</a:t>
            </a:r>
            <a:r>
              <a:rPr lang="en-CA" altLang="en-US" dirty="0" smtClean="0"/>
              <a:t>, electrons flow along one path</a:t>
            </a:r>
          </a:p>
          <a:p>
            <a:pPr eaLnBrk="1" hangingPunct="1"/>
            <a:r>
              <a:rPr lang="en-CA" altLang="en-US" dirty="0" smtClean="0"/>
              <a:t>A </a:t>
            </a:r>
            <a:r>
              <a:rPr lang="en-CA" altLang="en-US" b="1" dirty="0" smtClean="0"/>
              <a:t>______________________ circuit</a:t>
            </a:r>
            <a:r>
              <a:rPr lang="en-CA" altLang="en-US" dirty="0" smtClean="0"/>
              <a:t> has several paths.</a:t>
            </a:r>
          </a:p>
          <a:p>
            <a:pPr eaLnBrk="1" hangingPunct="1"/>
            <a:endParaRPr lang="en-CA" alt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dirty="0" smtClean="0"/>
              <a:t>11.3 Simple Circuits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0" y="304800"/>
            <a:ext cx="7848600" cy="990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b="1" dirty="0" smtClean="0"/>
              <a:t>Symbols for Specific Circuit Components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b="1" dirty="0" smtClean="0"/>
              <a:t>p. 450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42" y="1143000"/>
            <a:ext cx="7487757" cy="5524008"/>
          </a:xfrm>
          <a:prstGeom prst="rect">
            <a:avLst/>
          </a:prstGeom>
          <a:scene3d>
            <a:camera prst="orthographicFront">
              <a:rot lat="0" lon="0" rev="3000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 descr="cspsc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1143000"/>
            <a:ext cx="3505200" cy="1946275"/>
          </a:xfrm>
          <a:noFill/>
        </p:spPr>
      </p:pic>
      <p:sp>
        <p:nvSpPr>
          <p:cNvPr id="17411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9600" y="381000"/>
            <a:ext cx="8229600" cy="1524000"/>
          </a:xfrm>
        </p:spPr>
        <p:txBody>
          <a:bodyPr/>
          <a:lstStyle/>
          <a:p>
            <a:pPr eaLnBrk="1" hangingPunct="1">
              <a:buFont typeface="Wingdings 3" panose="05040102010807070707" pitchFamily="18" charset="2"/>
              <a:buNone/>
            </a:pPr>
            <a:r>
              <a:rPr lang="en-US" altLang="en-US" sz="2800" smtClean="0"/>
              <a:t>Draw this as a </a:t>
            </a:r>
            <a:r>
              <a:rPr lang="en-US" altLang="en-US" sz="2800" b="1" smtClean="0"/>
              <a:t>series</a:t>
            </a:r>
            <a:r>
              <a:rPr lang="en-US" altLang="en-US" sz="2800" smtClean="0"/>
              <a:t> (one path) circuit:</a:t>
            </a:r>
          </a:p>
        </p:txBody>
      </p:sp>
      <p:pic>
        <p:nvPicPr>
          <p:cNvPr id="17412" name="Picture 4" descr="parallelCircuit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429000"/>
            <a:ext cx="20955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657600" y="3429000"/>
            <a:ext cx="4876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Lucida Sans Unicode" panose="020B0602030504020204" pitchFamily="34" charset="0"/>
              </a:rPr>
              <a:t>Draw this </a:t>
            </a:r>
            <a:r>
              <a:rPr lang="en-US" altLang="en-US" sz="2800" b="1">
                <a:latin typeface="Lucida Sans Unicode" panose="020B0602030504020204" pitchFamily="34" charset="0"/>
              </a:rPr>
              <a:t>parallel</a:t>
            </a:r>
            <a:r>
              <a:rPr lang="en-US" altLang="en-US" sz="2800">
                <a:latin typeface="Lucida Sans Unicode" panose="020B0602030504020204" pitchFamily="34" charset="0"/>
              </a:rPr>
              <a:t> (many paths) circuit: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rek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Trek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3.xml><?xml version="1.0" encoding="utf-8"?>
<a:themeOverride xmlns:a="http://schemas.openxmlformats.org/drawingml/2006/main">
  <a:clrScheme name="Trek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908</TotalTime>
  <Words>474</Words>
  <Application>Microsoft Office PowerPoint</Application>
  <PresentationFormat>On-screen Show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Concourse</vt:lpstr>
      <vt:lpstr>Potential Difference</vt:lpstr>
      <vt:lpstr>PowerPoint Presentation</vt:lpstr>
      <vt:lpstr>PowerPoint Presentation</vt:lpstr>
      <vt:lpstr>PowerPoint Presentation</vt:lpstr>
      <vt:lpstr>PowerPoint Presentation</vt:lpstr>
      <vt:lpstr>Electrical Resistance</vt:lpstr>
      <vt:lpstr>11.3 Simple Circuits</vt:lpstr>
      <vt:lpstr>PowerPoint Presentation</vt:lpstr>
      <vt:lpstr>PowerPoint Presentation</vt:lpstr>
      <vt:lpstr>PowerPoint Presentation</vt:lpstr>
      <vt:lpstr>Do activity</vt:lpstr>
      <vt:lpstr>Home work</vt:lpstr>
    </vt:vector>
  </TitlesOfParts>
  <Company>O.C.D.S.B.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Electrical Circuits</dc:title>
  <dc:creator>OCDSB User</dc:creator>
  <cp:lastModifiedBy>Richard Kaminski</cp:lastModifiedBy>
  <cp:revision>62</cp:revision>
  <dcterms:created xsi:type="dcterms:W3CDTF">2010-12-16T15:57:50Z</dcterms:created>
  <dcterms:modified xsi:type="dcterms:W3CDTF">2015-04-07T12:22:11Z</dcterms:modified>
</cp:coreProperties>
</file>